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55" r:id="rId3"/>
    <p:sldId id="366" r:id="rId4"/>
    <p:sldId id="367" r:id="rId5"/>
    <p:sldId id="325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9/19/2020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Integrals Applied</a:t>
            </a:r>
            <a:br>
              <a:rPr lang="en-US" dirty="0"/>
            </a:br>
            <a:r>
              <a:rPr lang="en-US" sz="2000" dirty="0"/>
              <a:t>Electronics Part 1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63F35BF1-8F61-4A58-911B-2E38285F1741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026"/>
    </mc:Choice>
    <mc:Fallback>
      <p:transition spd="slow" advTm="502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Electronics Part 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1: The current in a circuit was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=4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amps. How many coulombs were transmitted in 3 seconds?</a:t>
                </a: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𝑞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𝑞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𝑞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+1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𝑞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</m:t>
                    </m:r>
                    <m:sSup>
                      <m:sSup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sup>
                    </m:sSup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𝑞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  <m:sup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</m:t>
                        </m:r>
                      </m:sup>
                    </m:sSup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endParaRPr lang="en-US" sz="2000" b="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𝑞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=81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𝑐𝑜𝑢𝑙𝑜𝑚𝑏𝑠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10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79E130C-C588-45BF-A1B2-D21A592ED02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8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8079"/>
    </mc:Choice>
    <mc:Fallback>
      <p:transition spd="slow" advTm="5807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Electronics Part 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2: The voltage applied to a circuit was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+1 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𝑣𝑜𝑙𝑡𝑠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.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 If the current followed the equation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=0.03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𝑎𝑚𝑝𝑠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., find the energy </a:t>
                </a:r>
                <a14:m>
                  <m:oMath xmlns:m="http://schemas.openxmlformats.org/officeDocument/2006/math">
                    <m:r>
                      <a:rPr lang="en-US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𝜔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delivered from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=0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𝑡𝑜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=50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𝑠𝑒𝑐𝑜𝑛𝑑𝑠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</a:t>
                </a:r>
                <a14:m>
                  <m:oMath xmlns:m="http://schemas.openxmlformats.org/officeDocument/2006/math">
                    <a:fld id="{AD93376A-DB78-483C-B560-CD0C9FDBFD7D}" type="mathplaceholder"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a:t>Type equation here.</a:t>
                    </a:fld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𝜔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𝑝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5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</m:oMath>
                </a14:m>
                <a:endParaRPr lang="en-US" sz="18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)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e>
                    </m:nary>
                  </m:oMath>
                </a14:m>
                <a:r>
                  <a:rPr lang="en-US" sz="200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(2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+1)(0.03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e>
                    </m:nary>
                  </m:oMath>
                </a14:m>
                <a:r>
                  <a:rPr lang="en-US" sz="200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0.06</m:t>
                        </m:r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+0.03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0.06</m:t>
                        </m:r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(2+1)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 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0.03</m:t>
                        </m:r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(1+1)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1+1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0.06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×</m:t>
                            </m:r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50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 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0.03</m:t>
                        </m:r>
                        <m: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50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den>
                    </m:f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</m:oMath>
                </a14:m>
                <a:endParaRPr lang="en-US" sz="2000" b="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𝜔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2.5375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𝐾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𝑤𝑎𝑡𝑡𝑠𝑒𝑐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𝑜𝑟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2.5375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𝐾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𝑗𝑜𝑢𝑙𝑒𝑠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1083" b="-632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048E424-A105-400C-B31E-5C592CCEEC6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2695488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9323"/>
    </mc:Choice>
    <mc:Fallback>
      <p:transition spd="slow" advTm="10932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Integrals Applied Electronics Part 1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</p:spPr>
            <p:txBody>
              <a:bodyPr anchor="t">
                <a:normAutofit fontScale="70000" lnSpcReduction="20000"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Example 3: A DC current of 0.3 ampere flows in a 15 henry inductor. Superimposed on this DC is a varying current such that the voltage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𝑣𝑖𝑛𝑑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=120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𝑣𝑜𝑙𝑡𝑠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appears in the inductor. Find the instantaneous total current when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𝑠𝑒𝑐𝑜𝑛𝑑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 (Assume that the DC and AC currents have the same polarity when </a:t>
                </a: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 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𝑠𝑒𝑐𝑜𝑛𝑑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).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den>
                    </m:f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𝑣𝑖𝑛𝑑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15</m:t>
                        </m:r>
                      </m:den>
                    </m:f>
                    <m:nary>
                      <m:naryPr>
                        <m:limLoc m:val="undOvr"/>
                        <m:subHide m:val="on"/>
                        <m:supHide m:val="on"/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naryPr>
                      <m:sub/>
                      <m:sup/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120</m:t>
                        </m:r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 </m:t>
                        </m:r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e>
                    </m:nary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15</m:t>
                        </m:r>
                      </m:den>
                    </m:f>
                    <m:d>
                      <m:d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120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1</m:t>
                                    </m:r>
                                  </m:num>
                                  <m:den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den>
                                </m:f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+</m:t>
                                </m:r>
                                <m:f>
                                  <m:fPr>
                                    <m:ctrlP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num>
                                  <m:den>
                                    <m: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den>
                                </m:f>
                              </m:sup>
                            </m:sSup>
                          </m:num>
                          <m:den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+</m:t>
                            </m:r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den>
                        </m:f>
                      </m:e>
                    </m:d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r>
                  <a:rPr lang="en-US" sz="200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15</m:t>
                        </m:r>
                      </m:den>
                    </m:f>
                    <m:d>
                      <m:d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120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b="0" i="1" cap="none" smtClean="0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4</m:t>
                                    </m:r>
                                  </m:num>
                                  <m:den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den>
                                </m:f>
                              </m:sup>
                            </m:sSup>
                          </m:num>
                          <m:den>
                            <m:f>
                              <m:f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20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4</m:t>
                                </m:r>
                              </m:num>
                              <m:den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den>
                        </m:f>
                      </m:e>
                    </m:d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r>
                  <a:rPr lang="en-US" sz="200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num>
                      <m:den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15</m:t>
                        </m:r>
                      </m:den>
                    </m:f>
                    <m:d>
                      <m:d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(3)</m:t>
                            </m:r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120</m:t>
                            </m:r>
                            <m:sSup>
                              <m:sSupPr>
                                <m:ctrlP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20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e>
                              <m:sup>
                                <m:f>
                                  <m:fPr>
                                    <m:ctrlP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fPr>
                                  <m:num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4</m:t>
                                    </m:r>
                                  </m:num>
                                  <m:den>
                                    <m:r>
                                      <a:rPr lang="en-US" sz="20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3</m:t>
                                    </m:r>
                                  </m:den>
                                </m:f>
                              </m:sup>
                            </m:sSup>
                          </m:num>
                          <m:den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den>
                        </m:f>
                      </m:e>
                    </m:d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</m:t>
                    </m:r>
                    <m:sSup>
                      <m:sSup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p>
                      <m:sSup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e>
                      <m:sup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0.3</m:t>
                    </m:r>
                  </m:oMath>
                </a14:m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=6(</m:t>
                    </m:r>
                    <m:sSup>
                      <m:sSup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e>
                      <m:sup>
                        <m:f>
                          <m:f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4</m:t>
                            </m:r>
                          </m:num>
                          <m:den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0.3</m:t>
                    </m:r>
                  </m:oMath>
                </a14:m>
                <a:r>
                  <a:rPr lang="en-US" sz="200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*(same polarity)</a:t>
                </a: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sz="20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=6.3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𝑎𝑚𝑝𝑠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sz="2000" i="1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*(same polarity)</a:t>
                </a:r>
                <a:endParaRPr lang="en-US" sz="200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784869"/>
              </a:xfrm>
              <a:blipFill>
                <a:blip r:embed="rId4"/>
                <a:stretch>
                  <a:fillRect l="-602" t="-31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6" name="Audio 5">
            <a:hlinkClick r:id="" action="ppaction://media"/>
            <a:extLst>
              <a:ext uri="{FF2B5EF4-FFF2-40B4-BE49-F238E27FC236}">
                <a16:creationId xmlns:a16="http://schemas.microsoft.com/office/drawing/2014/main" id="{11223E33-BF23-441D-AC24-C8760AD2ABA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633200" y="6299200"/>
            <a:ext cx="406400" cy="406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3219921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6086"/>
    </mc:Choice>
    <mc:Fallback>
      <p:transition spd="slow" advTm="12608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6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Richmond, A. E., &amp; Hecht, G. W. (1995).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Calculus for electronics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New York: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sz="2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55835</TotalTime>
  <Words>356</Words>
  <Application>Microsoft Office PowerPoint</Application>
  <PresentationFormat>Widescreen</PresentationFormat>
  <Paragraphs>34</Paragraphs>
  <Slides>5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Cambria Math</vt:lpstr>
      <vt:lpstr>Century Gothic</vt:lpstr>
      <vt:lpstr>Times New Roman</vt:lpstr>
      <vt:lpstr>Mesh</vt:lpstr>
      <vt:lpstr>Integrals Applied Electronics Part 1 </vt:lpstr>
      <vt:lpstr>Integrals Applied Electronics Part 1</vt:lpstr>
      <vt:lpstr>Integrals Applied Electronics Part 1</vt:lpstr>
      <vt:lpstr>Integrals Applied Electronics Part 1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524</cp:revision>
  <dcterms:created xsi:type="dcterms:W3CDTF">2019-08-29T21:54:18Z</dcterms:created>
  <dcterms:modified xsi:type="dcterms:W3CDTF">2020-09-19T18:49:33Z</dcterms:modified>
</cp:coreProperties>
</file>